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89" r:id="rId4"/>
    <p:sldId id="288" r:id="rId5"/>
    <p:sldId id="290" r:id="rId6"/>
    <p:sldId id="259" r:id="rId7"/>
    <p:sldId id="287" r:id="rId8"/>
    <p:sldId id="300" r:id="rId9"/>
    <p:sldId id="301" r:id="rId10"/>
    <p:sldId id="302" r:id="rId11"/>
    <p:sldId id="306" r:id="rId12"/>
    <p:sldId id="260" r:id="rId13"/>
    <p:sldId id="265" r:id="rId14"/>
    <p:sldId id="266" r:id="rId15"/>
    <p:sldId id="267" r:id="rId16"/>
    <p:sldId id="269" r:id="rId17"/>
    <p:sldId id="271" r:id="rId18"/>
    <p:sldId id="268" r:id="rId19"/>
    <p:sldId id="270" r:id="rId20"/>
    <p:sldId id="275" r:id="rId21"/>
    <p:sldId id="293" r:id="rId22"/>
    <p:sldId id="274" r:id="rId23"/>
    <p:sldId id="276" r:id="rId24"/>
    <p:sldId id="280" r:id="rId25"/>
    <p:sldId id="277" r:id="rId26"/>
    <p:sldId id="278" r:id="rId27"/>
    <p:sldId id="281" r:id="rId28"/>
    <p:sldId id="283" r:id="rId29"/>
    <p:sldId id="282" r:id="rId30"/>
    <p:sldId id="279" r:id="rId31"/>
    <p:sldId id="273" r:id="rId32"/>
    <p:sldId id="298" r:id="rId33"/>
    <p:sldId id="285" r:id="rId34"/>
    <p:sldId id="294" r:id="rId35"/>
    <p:sldId id="286" r:id="rId36"/>
    <p:sldId id="305" r:id="rId37"/>
    <p:sldId id="304" r:id="rId38"/>
    <p:sldId id="303" r:id="rId39"/>
    <p:sldId id="291" r:id="rId40"/>
    <p:sldId id="295" r:id="rId41"/>
    <p:sldId id="296" r:id="rId42"/>
    <p:sldId id="292" r:id="rId43"/>
    <p:sldId id="297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8"/>
    <p:restoredTop sz="84118"/>
  </p:normalViewPr>
  <p:slideViewPr>
    <p:cSldViewPr snapToGrid="0" snapToObjects="1">
      <p:cViewPr varScale="1">
        <p:scale>
          <a:sx n="103" d="100"/>
          <a:sy n="103" d="100"/>
        </p:scale>
        <p:origin x="95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45568-45E1-494C-A8F7-C3F0738460E4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2C499-C142-9A4F-BC4C-FD2FBBDA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97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89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51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0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it in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39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15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93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4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7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26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29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90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01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77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18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2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2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6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1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it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5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it on the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3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1.tiff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vobir.shinyapps.io/bd_model/" TargetMode="External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lecularecologist.com/2016/08/a-primer-on-the-great-bamm-controversy/" TargetMode="External"/><Relationship Id="rId4" Type="http://schemas.openxmlformats.org/officeDocument/2006/relationships/hyperlink" Target="http://treethinkers.org/the-relationship-between-prior-sensitivity-and-extinction-probabilities-in-bamm/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hyperlink" Target="https://cran.r-project.org/web/views/Phylogenetics.html" TargetMode="External"/><Relationship Id="rId6" Type="http://schemas.openxmlformats.org/officeDocument/2006/relationships/hyperlink" Target="http://treethinkers.org/" TargetMode="External"/><Relationship Id="rId7" Type="http://schemas.openxmlformats.org/officeDocument/2006/relationships/hyperlink" Target="http://www.mbl.edu/education/courses/workshop-on-molecular-evolution/" TargetMode="External"/><Relationship Id="rId8" Type="http://schemas.openxmlformats.org/officeDocument/2006/relationships/hyperlink" Target="https://revbayes.github.io/RevBayes-NIMBioS-Workshop/workshop-pre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268940"/>
            <a:ext cx="10499463" cy="5095583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Diversification Analyses</a:t>
            </a:r>
            <a:br>
              <a:rPr lang="en-US" dirty="0" smtClean="0"/>
            </a:br>
            <a:r>
              <a:rPr lang="en-US" sz="4000" dirty="0" smtClean="0"/>
              <a:t>EEBL 606</a:t>
            </a:r>
            <a:br>
              <a:rPr lang="en-US" sz="4000" dirty="0" smtClean="0"/>
            </a:br>
            <a:r>
              <a:rPr lang="en-US" sz="4000" dirty="0" smtClean="0"/>
              <a:t>21 Feb 2018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2800" dirty="0" smtClean="0"/>
              <a:t>Heath Blackmon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320" r="12840"/>
          <a:stretch/>
        </p:blipFill>
        <p:spPr>
          <a:xfrm rot="5400000">
            <a:off x="9363674" y="4224869"/>
            <a:ext cx="1286359" cy="9929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29634" y="3777679"/>
            <a:ext cx="1271571" cy="743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8732" t="3207" r="7344" b="3706"/>
          <a:stretch/>
        </p:blipFill>
        <p:spPr>
          <a:xfrm>
            <a:off x="9770312" y="1016436"/>
            <a:ext cx="1633229" cy="2526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4085" y="3594463"/>
            <a:ext cx="1342198" cy="2410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704" y="6005382"/>
            <a:ext cx="476250" cy="756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218776" y="1162100"/>
            <a:ext cx="838677" cy="580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544223" y="5055346"/>
            <a:ext cx="2165411" cy="1104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7703" y="2449231"/>
            <a:ext cx="1220477" cy="1779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/>
          <a:srcRect l="11988" t="17240" r="6346" b="16023"/>
          <a:stretch/>
        </p:blipFill>
        <p:spPr>
          <a:xfrm>
            <a:off x="8462653" y="5467197"/>
            <a:ext cx="2234615" cy="12181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63686" y="2084754"/>
            <a:ext cx="538279" cy="1188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3177" y="4119210"/>
            <a:ext cx="644107" cy="13322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5252089" y="5041211"/>
            <a:ext cx="887989" cy="13613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5"/>
          <a:srcRect l="13267" t="9348" r="12846" b="8702"/>
          <a:stretch/>
        </p:blipFill>
        <p:spPr>
          <a:xfrm>
            <a:off x="8248237" y="1252113"/>
            <a:ext cx="1345386" cy="160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Terminology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Diversification: increase in the number of lineages through time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 smtClean="0"/>
              <a:t>Disparification</a:t>
            </a:r>
            <a:r>
              <a:rPr lang="en-US" sz="3600" dirty="0" smtClean="0"/>
              <a:t>: increase in the range of trait values in a clade through time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Adaptive Radiation: diversification facilitated by new adaptive traits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277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Terminology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Diversification: increase in the number of lineages through time - </a:t>
            </a:r>
            <a:r>
              <a:rPr lang="en-US" sz="3600" dirty="0" smtClean="0">
                <a:solidFill>
                  <a:srgbClr val="C00000"/>
                </a:solidFill>
              </a:rPr>
              <a:t>richness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 smtClean="0"/>
              <a:t>Disparification</a:t>
            </a:r>
            <a:r>
              <a:rPr lang="en-US" sz="3600" dirty="0" smtClean="0"/>
              <a:t>: increase in the range of trait values in a clade through time - </a:t>
            </a:r>
            <a:r>
              <a:rPr lang="en-US" sz="3600" dirty="0" smtClean="0">
                <a:solidFill>
                  <a:srgbClr val="C00000"/>
                </a:solidFill>
              </a:rPr>
              <a:t>variance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Adaptive Radiation: diversification facilitated by new adaptive traits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73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Methods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822606"/>
            <a:ext cx="118011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Sister clade contrasts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Explicit model based approaches (</a:t>
            </a:r>
            <a:r>
              <a:rPr lang="en-US" sz="3600" dirty="0" err="1" smtClean="0"/>
              <a:t>BiSSE</a:t>
            </a:r>
            <a:r>
              <a:rPr lang="en-US" sz="3600" dirty="0" smtClean="0"/>
              <a:t>, BAMM, etc.)</a:t>
            </a:r>
          </a:p>
          <a:p>
            <a:pPr marL="1485900" lvl="2" indent="-571500">
              <a:buFontTx/>
              <a:buChar char="-"/>
            </a:pPr>
            <a:r>
              <a:rPr lang="en-US" sz="3600" dirty="0" smtClean="0"/>
              <a:t>The controversy over </a:t>
            </a:r>
            <a:r>
              <a:rPr lang="en-US" sz="3600" dirty="0" err="1" smtClean="0"/>
              <a:t>BiSSE</a:t>
            </a:r>
            <a:r>
              <a:rPr lang="en-US" sz="3600" dirty="0" smtClean="0"/>
              <a:t>/BAMM</a:t>
            </a:r>
          </a:p>
          <a:p>
            <a:pPr marL="1485900" lvl="2" indent="-571500">
              <a:buFontTx/>
              <a:buChar char="-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LTT</a:t>
            </a:r>
          </a:p>
        </p:txBody>
      </p:sp>
    </p:spTree>
    <p:extLst>
      <p:ext uri="{BB962C8B-B14F-4D97-AF65-F5344CB8AC3E}">
        <p14:creationId xmlns:p14="http://schemas.microsoft.com/office/powerpoint/2010/main" val="176587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645" y="961050"/>
            <a:ext cx="4544008" cy="2052737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8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7"/>
          <a:stretch/>
        </p:blipFill>
        <p:spPr>
          <a:xfrm>
            <a:off x="0" y="935916"/>
            <a:ext cx="8943478" cy="396682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79779" y="1498060"/>
            <a:ext cx="291829" cy="291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7"/>
          <a:stretch/>
        </p:blipFill>
        <p:spPr>
          <a:xfrm>
            <a:off x="0" y="935916"/>
            <a:ext cx="8943478" cy="396682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79779" y="1498060"/>
            <a:ext cx="291829" cy="291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52564" y="1018877"/>
            <a:ext cx="22955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1</a:t>
            </a:r>
          </a:p>
          <a:p>
            <a:r>
              <a:rPr lang="en-US" sz="700" b="1" dirty="0" smtClean="0"/>
              <a:t>2</a:t>
            </a:r>
          </a:p>
          <a:p>
            <a:r>
              <a:rPr lang="en-US" sz="700" b="1" dirty="0" smtClean="0"/>
              <a:t>3</a:t>
            </a:r>
          </a:p>
          <a:p>
            <a:r>
              <a:rPr lang="en-US" sz="700" b="1" dirty="0" smtClean="0"/>
              <a:t>4</a:t>
            </a:r>
          </a:p>
          <a:p>
            <a:r>
              <a:rPr lang="en-US" sz="700" b="1" dirty="0" smtClean="0"/>
              <a:t>5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1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2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3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4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5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6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7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8</a:t>
            </a:r>
          </a:p>
          <a:p>
            <a:r>
              <a:rPr lang="en-US" sz="700" b="1" dirty="0" smtClean="0">
                <a:solidFill>
                  <a:srgbClr val="FF0000"/>
                </a:solidFill>
              </a:rPr>
              <a:t>9</a:t>
            </a:r>
          </a:p>
          <a:p>
            <a:endParaRPr 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79476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352055"/>
              </p:ext>
            </p:extLst>
          </p:nvPr>
        </p:nvGraphicFramePr>
        <p:xfrm>
          <a:off x="5077839" y="1186591"/>
          <a:ext cx="5062704" cy="3268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568"/>
                <a:gridCol w="1687568"/>
                <a:gridCol w="1687568"/>
              </a:tblGrid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Red 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Black</a:t>
                      </a:r>
                      <a:r>
                        <a:rPr lang="en-US" baseline="0" dirty="0" smtClean="0"/>
                        <a:t> species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117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238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164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271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105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 smtClean="0"/>
                        <a:t>129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389140" y="2431915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dirty="0" err="1" smtClean="0"/>
              <a:t>cont.x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44374" y="6032246"/>
            <a:ext cx="716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General rule need around 5 comparisons to get P &lt; 0.05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R package APE or beware that some old methods still implemented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1543" y="1157595"/>
            <a:ext cx="4645573" cy="5520982"/>
            <a:chOff x="11543" y="1157595"/>
            <a:chExt cx="4645573" cy="5520982"/>
          </a:xfrm>
          <a:solidFill>
            <a:srgbClr val="FFFFFF">
              <a:alpha val="85098"/>
            </a:srgbClr>
          </a:solidFill>
        </p:grpSpPr>
        <p:sp>
          <p:nvSpPr>
            <p:cNvPr id="15" name="Rectangle 14"/>
            <p:cNvSpPr/>
            <p:nvPr/>
          </p:nvSpPr>
          <p:spPr>
            <a:xfrm>
              <a:off x="1006523" y="1780162"/>
              <a:ext cx="3618978" cy="447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7185" y="1157595"/>
              <a:ext cx="1768620" cy="6225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543" y="1780161"/>
              <a:ext cx="931749" cy="4898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3292" y="2499934"/>
              <a:ext cx="1439982" cy="6225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43290" y="3116418"/>
              <a:ext cx="1439981" cy="3410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83271" y="4411494"/>
              <a:ext cx="2242229" cy="7830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83271" y="6032247"/>
              <a:ext cx="2273845" cy="221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83271" y="6374834"/>
              <a:ext cx="573131" cy="221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83271" y="3601118"/>
              <a:ext cx="1196508" cy="810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79779" y="3565085"/>
              <a:ext cx="1045721" cy="273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634119" y="1121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25295" y="2655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25295" y="29663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315018" y="3848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091319" y="54810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666573" y="61823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74" y="4821557"/>
            <a:ext cx="6305420" cy="9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Problems with 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762656" y="1947593"/>
            <a:ext cx="7256285" cy="1846194"/>
            <a:chOff x="2957209" y="935917"/>
            <a:chExt cx="7256285" cy="18461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4" b="85149"/>
            <a:stretch/>
          </p:blipFill>
          <p:spPr>
            <a:xfrm>
              <a:off x="2957209" y="935917"/>
              <a:ext cx="7256285" cy="184619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89970" y="1676943"/>
              <a:ext cx="186117" cy="18207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26" y="3828755"/>
            <a:ext cx="7019857" cy="8531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48718" y="4716883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time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3351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Problems with sister clade contrasts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23043" y="3350100"/>
            <a:ext cx="672311" cy="6576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57873" y="3350100"/>
            <a:ext cx="672311" cy="657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/>
          <p:cNvCxnSpPr/>
          <p:nvPr/>
        </p:nvCxnSpPr>
        <p:spPr>
          <a:xfrm rot="5400000" flipH="1" flipV="1">
            <a:off x="5920263" y="1307588"/>
            <a:ext cx="12700" cy="3734830"/>
          </a:xfrm>
          <a:prstGeom prst="curvedConnector3">
            <a:avLst>
              <a:gd name="adj1" fmla="val 593616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rot="5400000">
            <a:off x="5920263" y="2315478"/>
            <a:ext cx="12700" cy="3734830"/>
          </a:xfrm>
          <a:prstGeom prst="curvedConnector3">
            <a:avLst>
              <a:gd name="adj1" fmla="val 4863835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62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Previously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309988"/>
            <a:ext cx="118011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Dr. Conway: Why are we interested in phylogenies and what are the philosophical and logical premises that we base our work on.</a:t>
            </a:r>
          </a:p>
          <a:p>
            <a:endParaRPr lang="en-US" sz="3600" dirty="0"/>
          </a:p>
          <a:p>
            <a:r>
              <a:rPr lang="en-US" sz="3600" dirty="0" smtClean="0"/>
              <a:t>Dr. Song: How do we go about making trees in the real world. What programs do we use what challenges do we face.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6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4807527" y="4196000"/>
            <a:ext cx="263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4936023" y="41960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0.96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7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4936023" y="41960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0.96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795103" y="5113986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88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782680" y="2978984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1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8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6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7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8185491" y="5643216"/>
            <a:ext cx="191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91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185491" y="5113985"/>
            <a:ext cx="191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99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8185491" y="5643216"/>
            <a:ext cx="1369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77038" y="3242909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377038" y="377214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845969" y="2978293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845969" y="3507524"/>
            <a:ext cx="70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845969" y="2978293"/>
            <a:ext cx="70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91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185491" y="5113985"/>
            <a:ext cx="1369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224" y="368038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4420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Systematics in 21</a:t>
            </a:r>
            <a:r>
              <a:rPr lang="en-US" b="1" baseline="30000" dirty="0" smtClean="0">
                <a:solidFill>
                  <a:schemeClr val="bg1"/>
                </a:solidFill>
              </a:rPr>
              <a:t>st</a:t>
            </a:r>
            <a:r>
              <a:rPr lang="en-US" b="1" dirty="0" smtClean="0">
                <a:solidFill>
                  <a:schemeClr val="bg1"/>
                </a:solidFill>
              </a:rPr>
              <a:t> C?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900546" y="1717963"/>
            <a:ext cx="1316182" cy="1316182"/>
          </a:xfrm>
          <a:prstGeom prst="ellipse">
            <a:avLst/>
          </a:prstGeom>
          <a:solidFill>
            <a:schemeClr val="accent2">
              <a:alpha val="5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Nomenclature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91593" y="1092777"/>
            <a:ext cx="1776845" cy="1776845"/>
          </a:xfrm>
          <a:prstGeom prst="ellipse">
            <a:avLst/>
          </a:prstGeom>
          <a:solidFill>
            <a:srgbClr val="0070C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Taxonomy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676401" y="2368394"/>
            <a:ext cx="1316182" cy="1316182"/>
          </a:xfrm>
          <a:prstGeom prst="ellipse">
            <a:avLst/>
          </a:prstGeom>
          <a:solidFill>
            <a:srgbClr val="FF000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Classification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0183" y="3494808"/>
            <a:ext cx="2812473" cy="2812473"/>
          </a:xfrm>
          <a:prstGeom prst="ellipse">
            <a:avLst/>
          </a:prstGeom>
          <a:solidFill>
            <a:srgbClr val="7030A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Character evolution</a:t>
            </a:r>
          </a:p>
        </p:txBody>
      </p:sp>
      <p:sp>
        <p:nvSpPr>
          <p:cNvPr id="8" name="Oval 7"/>
          <p:cNvSpPr/>
          <p:nvPr/>
        </p:nvSpPr>
        <p:spPr>
          <a:xfrm>
            <a:off x="2867891" y="1717963"/>
            <a:ext cx="2784765" cy="2784765"/>
          </a:xfrm>
          <a:prstGeom prst="ellipse">
            <a:avLst/>
          </a:prstGeom>
          <a:solidFill>
            <a:schemeClr val="accent6">
              <a:alpha val="5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Evolutionary Relationships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2141384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384293"/>
            <a:ext cx="239038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30508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845969" y="2980460"/>
            <a:ext cx="0" cy="529231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845969" y="3507524"/>
            <a:ext cx="70898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845969" y="2978293"/>
            <a:ext cx="70898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 smtClean="0"/>
              <a:t>Time before present</a:t>
            </a:r>
            <a:endParaRPr lang="en-US" sz="1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185491" y="5643216"/>
            <a:ext cx="13694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185491" y="5113985"/>
            <a:ext cx="13694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5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Explicit model based approach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009968" cy="2289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2135521" cy="120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Exponential distribution with rate </a:t>
                </a:r>
              </a:p>
              <a:p>
                <a:r>
                  <a:rPr lang="en-US" sz="1100" dirty="0" smtClean="0"/>
                  <a:t>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 smtClean="0"/>
              </a:p>
              <a:p>
                <a:endParaRPr lang="en-US" sz="1100" dirty="0" smtClean="0"/>
              </a:p>
              <a:p>
                <a:r>
                  <a:rPr lang="en-US" sz="1100" dirty="0" smtClean="0"/>
                  <a:t>Probability that it is a speciation </a:t>
                </a:r>
              </a:p>
              <a:p>
                <a:r>
                  <a:rPr lang="en-US" sz="1100" dirty="0" smtClean="0"/>
                  <a:t>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 smtClean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2135521" cy="1206549"/>
              </a:xfrm>
              <a:prstGeom prst="rect">
                <a:avLst/>
              </a:prstGeom>
              <a:blipFill rotWithShape="0">
                <a:blip r:embed="rId5"/>
                <a:stretch>
                  <a:fillRect t="-505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170187" y="1662189"/>
            <a:ext cx="4092258" cy="5044925"/>
            <a:chOff x="3170187" y="1662189"/>
            <a:chExt cx="4092258" cy="50449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187" y="2162823"/>
              <a:ext cx="3166153" cy="45442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187" y="1662189"/>
              <a:ext cx="4092258" cy="32283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634333" y="3037993"/>
            <a:ext cx="4372302" cy="3820007"/>
            <a:chOff x="8442873" y="3947027"/>
            <a:chExt cx="3258962" cy="27416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873" y="4116304"/>
              <a:ext cx="3258962" cy="25724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845709" y="3947027"/>
                  <a:ext cx="19516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600" dirty="0" smtClean="0"/>
                    <a:t>Pr(</a:t>
                  </a:r>
                  <a:r>
                    <a:rPr lang="en-US" sz="1600" dirty="0" err="1" smtClean="0"/>
                    <a:t>tree|model</a:t>
                  </a:r>
                  <a:r>
                    <a:rPr lang="en-US" sz="1600" dirty="0" smtClean="0"/>
                    <a:t> (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1600" dirty="0" smtClean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5709" y="3947027"/>
                  <a:ext cx="1951625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3846" r="-1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8487076" y="1051391"/>
            <a:ext cx="2834067" cy="1986602"/>
            <a:chOff x="8487076" y="1051391"/>
            <a:chExt cx="3611330" cy="253144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663"/>
            <a:stretch/>
          </p:blipFill>
          <p:spPr>
            <a:xfrm>
              <a:off x="8487076" y="1051391"/>
              <a:ext cx="3611330" cy="14849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076" y="2506463"/>
              <a:ext cx="3214759" cy="107637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792220" y="5726089"/>
            <a:ext cx="2000545" cy="307777"/>
            <a:chOff x="6792220" y="5726089"/>
            <a:chExt cx="2000545" cy="307777"/>
          </a:xfrm>
        </p:grpSpPr>
        <p:sp>
          <p:nvSpPr>
            <p:cNvPr id="19" name="Oval 18"/>
            <p:cNvSpPr/>
            <p:nvPr/>
          </p:nvSpPr>
          <p:spPr>
            <a:xfrm>
              <a:off x="8715375" y="5802588"/>
              <a:ext cx="77390" cy="773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2220" y="5726089"/>
              <a:ext cx="940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True value</a:t>
              </a:r>
              <a:endParaRPr lang="en-US" sz="1400"/>
            </a:p>
          </p:txBody>
        </p:sp>
        <p:cxnSp>
          <p:nvCxnSpPr>
            <p:cNvPr id="22" name="Straight Arrow Connector 21"/>
            <p:cNvCxnSpPr>
              <a:stCxn id="20" idx="3"/>
            </p:cNvCxnSpPr>
            <p:nvPr/>
          </p:nvCxnSpPr>
          <p:spPr>
            <a:xfrm flipV="1">
              <a:off x="7732670" y="5841283"/>
              <a:ext cx="893537" cy="38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High Variance in species under the BD model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58143"/>
            <a:ext cx="2192871" cy="19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7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BiSSE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57" y="1078863"/>
            <a:ext cx="2731655" cy="1285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1" y="1078863"/>
            <a:ext cx="4548131" cy="566195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331957" y="3586676"/>
            <a:ext cx="4386019" cy="2991667"/>
            <a:chOff x="5331957" y="3586676"/>
            <a:chExt cx="4386019" cy="2991667"/>
          </a:xfrm>
        </p:grpSpPr>
        <p:sp>
          <p:nvSpPr>
            <p:cNvPr id="9" name="TextBox 8"/>
            <p:cNvSpPr txBox="1"/>
            <p:nvPr/>
          </p:nvSpPr>
          <p:spPr>
            <a:xfrm>
              <a:off x="5396930" y="4331574"/>
              <a:ext cx="1398140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 smtClean="0"/>
                <a:t>BiSSE</a:t>
              </a:r>
              <a:endParaRPr lang="en-US" sz="2800" b="1" dirty="0" smtClean="0"/>
            </a:p>
            <a:p>
              <a:r>
                <a:rPr lang="en-US" sz="2800" b="1" dirty="0" err="1" smtClean="0"/>
                <a:t>MuSSE</a:t>
              </a:r>
              <a:endParaRPr lang="en-US" sz="2800" b="1" dirty="0" smtClean="0"/>
            </a:p>
            <a:p>
              <a:r>
                <a:rPr lang="en-US" sz="2800" b="1" dirty="0" err="1" smtClean="0"/>
                <a:t>QuaSSE</a:t>
              </a:r>
              <a:r>
                <a:rPr lang="en-US" sz="2800" b="1" dirty="0" smtClean="0"/>
                <a:t> </a:t>
              </a:r>
            </a:p>
            <a:p>
              <a:r>
                <a:rPr lang="en-US" sz="2800" b="1" dirty="0" err="1" smtClean="0"/>
                <a:t>GeoSSE</a:t>
              </a:r>
              <a:endParaRPr lang="en-US" sz="2800" b="1" dirty="0" smtClean="0"/>
            </a:p>
            <a:p>
              <a:r>
                <a:rPr lang="en-US" sz="2800" b="1" dirty="0" err="1" smtClean="0"/>
                <a:t>HiSSE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31957" y="3586676"/>
              <a:ext cx="43860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This method has gone on to spur the development of many extensions</a:t>
              </a:r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7565606" y="4331574"/>
              <a:ext cx="996012" cy="926757"/>
              <a:chOff x="1708654" y="3639588"/>
              <a:chExt cx="996012" cy="926757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856047" y="3678368"/>
                <a:ext cx="689411" cy="679677"/>
                <a:chOff x="2919280" y="2772769"/>
                <a:chExt cx="397244" cy="391635"/>
              </a:xfrm>
            </p:grpSpPr>
            <p:pic>
              <p:nvPicPr>
                <p:cNvPr id="21" name="Picture 20" descr="Screen Shot 2017-09-09 at 12.31.36 PM.png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161633" y="2772769"/>
                  <a:ext cx="154891" cy="391635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4760"/>
                <a:stretch/>
              </p:blipFill>
              <p:spPr>
                <a:xfrm>
                  <a:off x="2919280" y="2772769"/>
                  <a:ext cx="242353" cy="384802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/>
              <p:cNvSpPr txBox="1"/>
              <p:nvPr/>
            </p:nvSpPr>
            <p:spPr>
              <a:xfrm>
                <a:off x="1737736" y="4269894"/>
                <a:ext cx="9199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/>
                  <a:t>ChromeTrait</a:t>
                </a:r>
                <a:endParaRPr lang="en-US" sz="1400" b="1" dirty="0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1708654" y="3639588"/>
                <a:ext cx="996012" cy="926757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8514638" y="1449981"/>
            <a:ext cx="356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SSE = state dependent 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      speciation and extinction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1415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BiSSE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5171" y="1485900"/>
            <a:ext cx="107387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Despite the desire people have to use </a:t>
            </a:r>
            <a:r>
              <a:rPr lang="en-US" sz="2400" dirty="0" err="1" smtClean="0"/>
              <a:t>BiSSE</a:t>
            </a:r>
            <a:r>
              <a:rPr lang="en-US" sz="2400" dirty="0" smtClean="0"/>
              <a:t>(and extensions) it has some problems.</a:t>
            </a:r>
          </a:p>
          <a:p>
            <a:pPr lvl="1"/>
            <a:r>
              <a:rPr lang="en-US" sz="2400" dirty="0" smtClean="0"/>
              <a:t>- </a:t>
            </a:r>
            <a:r>
              <a:rPr lang="en-US" sz="2400" dirty="0" err="1" smtClean="0"/>
              <a:t>pseudoreplication</a:t>
            </a:r>
            <a:endParaRPr lang="en-US" sz="2400" dirty="0" smtClean="0"/>
          </a:p>
          <a:p>
            <a:pPr lvl="1"/>
            <a:r>
              <a:rPr lang="en-US" sz="2400" dirty="0" smtClean="0"/>
              <a:t>- many/most empirical trees contain the signature of rate variation</a:t>
            </a:r>
          </a:p>
          <a:p>
            <a:pPr lvl="1"/>
            <a:endParaRPr lang="en-US" sz="2400" dirty="0"/>
          </a:p>
          <a:p>
            <a:r>
              <a:rPr lang="en-US" sz="2400" dirty="0" err="1" smtClean="0"/>
              <a:t>Rabosky</a:t>
            </a:r>
            <a:r>
              <a:rPr lang="en-US" sz="2400" dirty="0" smtClean="0"/>
              <a:t> and Goldberg 2015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74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refresher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16" y="1984121"/>
            <a:ext cx="5391839" cy="3860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496520" y="3113390"/>
                <a:ext cx="4739246" cy="989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800" b="1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𝑷𝒓</m:t>
                          </m:r>
                        </m:fName>
                        <m:e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𝑨</m:t>
                              </m:r>
                            </m:e>
                            <m:e>
                              <m:r>
                                <a:rPr lang="en-US" sz="2800" b="1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𝑩</m:t>
                              </m:r>
                            </m:e>
                          </m:d>
                        </m:e>
                      </m:func>
                      <m:r>
                        <a:rPr lang="en-US" sz="2800" b="1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800" b="1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𝑩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𝑨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)×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𝑩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520" y="3113390"/>
                <a:ext cx="4739246" cy="9894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urved Connector 28"/>
          <p:cNvCxnSpPr/>
          <p:nvPr/>
        </p:nvCxnSpPr>
        <p:spPr>
          <a:xfrm rot="10800000" flipV="1">
            <a:off x="4494883" y="3833870"/>
            <a:ext cx="2908453" cy="1861850"/>
          </a:xfrm>
          <a:prstGeom prst="curvedConnector3">
            <a:avLst>
              <a:gd name="adj1" fmla="val -379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50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refresher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44000" y="3201525"/>
                <a:ext cx="4739246" cy="989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800" b="1" i="1">
                              <a:latin typeface="Cambria Math" charset="0"/>
                            </a:rPr>
                            <m:t>𝑷𝒓</m:t>
                          </m:r>
                        </m:fName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𝑨</m:t>
                              </m:r>
                            </m:e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𝑩</m:t>
                              </m:r>
                            </m:e>
                          </m:d>
                        </m:e>
                      </m:func>
                      <m:r>
                        <a:rPr lang="en-US" sz="2800" b="1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800" b="1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𝑩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𝑨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)×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𝑩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000" y="3201525"/>
                <a:ext cx="4739246" cy="9894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2916040" y="1409276"/>
            <a:ext cx="4002554" cy="1631379"/>
            <a:chOff x="2916040" y="1409276"/>
            <a:chExt cx="4002554" cy="1631379"/>
          </a:xfrm>
        </p:grpSpPr>
        <p:sp>
          <p:nvSpPr>
            <p:cNvPr id="9" name="TextBox 8"/>
            <p:cNvSpPr txBox="1"/>
            <p:nvPr/>
          </p:nvSpPr>
          <p:spPr>
            <a:xfrm>
              <a:off x="2916040" y="1409276"/>
              <a:ext cx="40025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Pr</a:t>
              </a:r>
              <a:r>
                <a:rPr lang="en-US" dirty="0" smtClean="0"/>
                <a:t>(B|A) this is just the likelihood of our data given our model and current parameters</a:t>
              </a:r>
            </a:p>
            <a:p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660135" y="2115239"/>
              <a:ext cx="1435865" cy="925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943536" y="1409276"/>
            <a:ext cx="4248464" cy="1731927"/>
            <a:chOff x="7943536" y="1409276"/>
            <a:chExt cx="4248464" cy="1731927"/>
          </a:xfrm>
        </p:grpSpPr>
        <p:sp>
          <p:nvSpPr>
            <p:cNvPr id="11" name="Rectangle 10"/>
            <p:cNvSpPr/>
            <p:nvPr/>
          </p:nvSpPr>
          <p:spPr>
            <a:xfrm>
              <a:off x="7943536" y="1409276"/>
              <a:ext cx="424846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/>
                <a:t>Pr</a:t>
              </a:r>
              <a:r>
                <a:rPr lang="en-US" dirty="0"/>
                <a:t>(A) is the prior this is a distribution that described the probabilities of different values of A</a:t>
              </a:r>
            </a:p>
          </p:txBody>
        </p:sp>
        <p:cxnSp>
          <p:nvCxnSpPr>
            <p:cNvPr id="15" name="Straight Arrow Connector 14"/>
            <p:cNvCxnSpPr>
              <a:stCxn id="11" idx="2"/>
            </p:cNvCxnSpPr>
            <p:nvPr/>
          </p:nvCxnSpPr>
          <p:spPr>
            <a:xfrm flipH="1">
              <a:off x="8119431" y="2332606"/>
              <a:ext cx="1948337" cy="808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348866" y="3990292"/>
            <a:ext cx="3947712" cy="1531255"/>
            <a:chOff x="348866" y="3990292"/>
            <a:chExt cx="3947712" cy="1531255"/>
          </a:xfrm>
        </p:grpSpPr>
        <p:sp>
          <p:nvSpPr>
            <p:cNvPr id="10" name="Rectangle 9"/>
            <p:cNvSpPr/>
            <p:nvPr/>
          </p:nvSpPr>
          <p:spPr>
            <a:xfrm>
              <a:off x="348866" y="4598217"/>
              <a:ext cx="348500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/>
                <a:t>A is the thing we are interested in (phylogeny, age of a node, number of rate shifts, extinction rate)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2236424" y="3990292"/>
              <a:ext cx="2060154" cy="6079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582821" y="4190964"/>
            <a:ext cx="4002554" cy="1653748"/>
            <a:chOff x="6582821" y="4190964"/>
            <a:chExt cx="4002554" cy="1653748"/>
          </a:xfrm>
        </p:grpSpPr>
        <p:sp>
          <p:nvSpPr>
            <p:cNvPr id="18" name="TextBox 17"/>
            <p:cNvSpPr txBox="1"/>
            <p:nvPr/>
          </p:nvSpPr>
          <p:spPr>
            <a:xfrm>
              <a:off x="6582821" y="4921382"/>
              <a:ext cx="40025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Pr</a:t>
              </a:r>
              <a:r>
                <a:rPr lang="en-US" dirty="0" smtClean="0"/>
                <a:t>(B) this is just the likelihood of our data we don’t actually deal with this unless you are developing the software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8" idx="0"/>
            </p:cNvCxnSpPr>
            <p:nvPr/>
          </p:nvCxnSpPr>
          <p:spPr>
            <a:xfrm flipH="1" flipV="1">
              <a:off x="7094864" y="4190964"/>
              <a:ext cx="1489234" cy="730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051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refresher </a:t>
            </a:r>
            <a:r>
              <a:rPr lang="mr-IN" b="1" dirty="0" smtClean="0">
                <a:solidFill>
                  <a:schemeClr val="bg1"/>
                </a:solidFill>
              </a:rPr>
              <a:t>–</a:t>
            </a:r>
            <a:r>
              <a:rPr lang="en-US" b="1" dirty="0" smtClean="0">
                <a:solidFill>
                  <a:schemeClr val="bg1"/>
                </a:solidFill>
              </a:rPr>
              <a:t> age of a node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3008" y="1339674"/>
                <a:ext cx="4739246" cy="989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800" b="1" i="1">
                              <a:latin typeface="Cambria Math" charset="0"/>
                            </a:rPr>
                            <m:t>𝑷𝒓</m:t>
                          </m:r>
                        </m:fName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𝑨</m:t>
                              </m:r>
                            </m:e>
                            <m:e>
                              <m:r>
                                <a:rPr lang="en-US" sz="2800" b="1" i="1">
                                  <a:latin typeface="Cambria Math" charset="0"/>
                                </a:rPr>
                                <m:t>𝑩</m:t>
                              </m:r>
                            </m:e>
                          </m:d>
                        </m:e>
                      </m:func>
                      <m:r>
                        <a:rPr lang="en-US" sz="2800" b="1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800" b="1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𝑩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𝑨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)×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𝑨</m:t>
                          </m:r>
                          <m:r>
                            <a:rPr lang="en-US" sz="28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1" i="1">
                              <a:latin typeface="Cambria Math" charset="0"/>
                            </a:rPr>
                            <m:t>𝑷𝒓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⁡(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𝑩</m:t>
                          </m:r>
                          <m:r>
                            <a:rPr lang="en-US" sz="2800" b="1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8" y="1339674"/>
                <a:ext cx="4739246" cy="9894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16" y="989728"/>
            <a:ext cx="3236898" cy="36559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910111" y="3040655"/>
            <a:ext cx="176270" cy="17627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8734314" y="2500829"/>
            <a:ext cx="2962309" cy="1718631"/>
            <a:chOff x="8734314" y="2500829"/>
            <a:chExt cx="2962309" cy="17186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933" y="2817709"/>
              <a:ext cx="1188099" cy="108487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734314" y="2500829"/>
              <a:ext cx="101214" cy="171863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288032" y="2717489"/>
              <a:ext cx="14085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Age estimate</a:t>
              </a:r>
            </a:p>
            <a:p>
              <a:r>
                <a:rPr lang="en-US" dirty="0" smtClean="0"/>
                <a:t>10 MYA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28445" y="3444209"/>
            <a:ext cx="5515778" cy="2740647"/>
            <a:chOff x="180749" y="3918837"/>
            <a:chExt cx="5515778" cy="274064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49" y="4219460"/>
              <a:ext cx="5515778" cy="244002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845573" y="3918837"/>
              <a:ext cx="1987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Two </a:t>
              </a:r>
              <a:r>
                <a:rPr lang="en-US" smtClean="0"/>
                <a:t>possible priors</a:t>
              </a:r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6681" y="6207730"/>
            <a:ext cx="604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 </a:t>
            </a:r>
            <a:r>
              <a:rPr lang="en-US" smtClean="0"/>
              <a:t>might drive the result if the data are not very informative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3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BAMM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4"/>
          <a:stretch/>
        </p:blipFill>
        <p:spPr>
          <a:xfrm>
            <a:off x="2131013" y="935915"/>
            <a:ext cx="3187700" cy="58870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53559" y="1186674"/>
            <a:ext cx="63319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BAMM</a:t>
            </a:r>
            <a:r>
              <a:rPr lang="en-US" dirty="0" smtClean="0"/>
              <a:t> (Bayesian analysis of </a:t>
            </a:r>
            <a:r>
              <a:rPr lang="en-US" dirty="0" err="1" smtClean="0"/>
              <a:t>macroevolutionary</a:t>
            </a:r>
            <a:r>
              <a:rPr lang="en-US" dirty="0" smtClean="0"/>
              <a:t> mixtures)</a:t>
            </a:r>
          </a:p>
          <a:p>
            <a:endParaRPr lang="en-US" dirty="0"/>
          </a:p>
          <a:p>
            <a:r>
              <a:rPr lang="en-US" dirty="0" smtClean="0"/>
              <a:t>Infers</a:t>
            </a:r>
          </a:p>
          <a:p>
            <a:pPr marL="342900" indent="-342900">
              <a:buAutoNum type="arabicParenR"/>
            </a:pPr>
            <a:r>
              <a:rPr lang="en-US" dirty="0" smtClean="0"/>
              <a:t>Number of shifts among diversification regimes</a:t>
            </a:r>
          </a:p>
          <a:p>
            <a:pPr marL="342900" indent="-342900">
              <a:buAutoNum type="arabicParenR"/>
            </a:pPr>
            <a:r>
              <a:rPr lang="en-US" dirty="0" smtClean="0"/>
              <a:t>Characteristics of each regime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 smtClean="0"/>
              <a:t>The idea is powerful you can give it a phylogeny it will find the interesting points where the mode of evolution has changed.  </a:t>
            </a:r>
          </a:p>
          <a:p>
            <a:endParaRPr lang="en-US" dirty="0"/>
          </a:p>
          <a:p>
            <a:r>
              <a:rPr lang="en-US" dirty="0" smtClean="0"/>
              <a:t>Became popular almost immediately.</a:t>
            </a:r>
          </a:p>
          <a:p>
            <a:endParaRPr lang="en-US" dirty="0" smtClean="0"/>
          </a:p>
          <a:p>
            <a:r>
              <a:rPr lang="en-US" dirty="0" smtClean="0"/>
              <a:t>351 citations for the 2014 paper that includes initial description.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98757" y="1165253"/>
            <a:ext cx="1214464" cy="2006580"/>
            <a:chOff x="215820" y="4232412"/>
            <a:chExt cx="1214464" cy="200658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21" y="4232412"/>
              <a:ext cx="1214463" cy="169880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15820" y="5931215"/>
              <a:ext cx="12144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Dan </a:t>
              </a:r>
              <a:r>
                <a:rPr lang="en-US" sz="1400" dirty="0" err="1" smtClean="0"/>
                <a:t>Rabosky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990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BAMM controversy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272414" y="1237535"/>
            <a:ext cx="2755200" cy="738664"/>
            <a:chOff x="3048000" y="3732546"/>
            <a:chExt cx="2755200" cy="738664"/>
          </a:xfrm>
        </p:grpSpPr>
        <p:sp>
          <p:nvSpPr>
            <p:cNvPr id="4" name="Rectangle 3"/>
            <p:cNvSpPr/>
            <p:nvPr/>
          </p:nvSpPr>
          <p:spPr>
            <a:xfrm>
              <a:off x="3048000" y="3732546"/>
              <a:ext cx="2755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hlinkClick r:id="rId3"/>
                </a:rPr>
                <a:t>molecular ecologist blog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048000" y="4101878"/>
              <a:ext cx="27552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hlinkClick r:id="rId4"/>
                </a:rPr>
                <a:t>treethinkers blog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5820" y="4232412"/>
            <a:ext cx="1214464" cy="2006580"/>
            <a:chOff x="215820" y="4232412"/>
            <a:chExt cx="1214464" cy="20065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21" y="4232412"/>
              <a:ext cx="1214463" cy="169880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15820" y="5931215"/>
              <a:ext cx="12144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Dan </a:t>
              </a:r>
              <a:r>
                <a:rPr lang="en-US" sz="1400" dirty="0" err="1" smtClean="0"/>
                <a:t>Rabosky</a:t>
              </a:r>
              <a:endParaRPr lang="en-US" sz="1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44866" y="1305247"/>
            <a:ext cx="1185418" cy="2031979"/>
            <a:chOff x="244866" y="1305247"/>
            <a:chExt cx="1185418" cy="20319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715" y="1305247"/>
              <a:ext cx="1178569" cy="172420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44866" y="3029449"/>
              <a:ext cx="1185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Brian Moore</a:t>
              </a:r>
              <a:endParaRPr lang="en-US" sz="14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66178" y="1237535"/>
            <a:ext cx="71131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The compound Poisson process distribution that describes how we expect rate shifts to be observed is statically hard to identify making analyses </a:t>
            </a:r>
            <a:r>
              <a:rPr lang="en-US" dirty="0" smtClean="0">
                <a:solidFill>
                  <a:srgbClr val="C00000"/>
                </a:solidFill>
              </a:rPr>
              <a:t>very sensitive to the prior specification</a:t>
            </a:r>
            <a:r>
              <a:rPr lang="en-US" dirty="0" smtClean="0"/>
              <a:t>.</a:t>
            </a:r>
          </a:p>
          <a:p>
            <a:pPr marL="342900" indent="-342900">
              <a:buAutoNum type="arabicParenR"/>
            </a:pPr>
            <a:r>
              <a:rPr lang="en-US" dirty="0" smtClean="0"/>
              <a:t>A problem with how we account for rate shifts in unobserved lineages leads to a bias in the estimates of extinction probabilities. Making the likelihoods calculated incorrect </a:t>
            </a:r>
            <a:r>
              <a:rPr lang="mr-IN" dirty="0" smtClean="0"/>
              <a:t>–</a:t>
            </a:r>
            <a:r>
              <a:rPr lang="en-US" dirty="0" smtClean="0"/>
              <a:t> suggest a computationally costly solution.</a:t>
            </a:r>
          </a:p>
          <a:p>
            <a:pPr marL="342900" indent="-342900">
              <a:buAutoNum type="arabicParenR"/>
            </a:pPr>
            <a:r>
              <a:rPr lang="en-US" dirty="0" smtClean="0"/>
              <a:t>Take together these lead to unreliable hypothesis testing </a:t>
            </a:r>
            <a:r>
              <a:rPr lang="mr-IN" dirty="0" smtClean="0"/>
              <a:t>–</a:t>
            </a:r>
            <a:r>
              <a:rPr lang="en-US" dirty="0" smtClean="0"/>
              <a:t> based on simulation study.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78177" y="4152266"/>
            <a:ext cx="71131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Can’t replicate with version 2.5 or later.</a:t>
            </a:r>
          </a:p>
          <a:p>
            <a:pPr marL="342900" indent="-342900">
              <a:buAutoNum type="arabicParenR"/>
            </a:pPr>
            <a:r>
              <a:rPr lang="en-US" dirty="0" smtClean="0"/>
              <a:t>Disagree about the problem </a:t>
            </a:r>
            <a:r>
              <a:rPr lang="mr-IN" dirty="0" smtClean="0"/>
              <a:t>–</a:t>
            </a:r>
            <a:r>
              <a:rPr lang="en-US" dirty="0" smtClean="0"/>
              <a:t> and claim mathematical error in possible solution.</a:t>
            </a:r>
          </a:p>
          <a:p>
            <a:pPr marL="342900" indent="-342900">
              <a:buAutoNum type="arabicParenR"/>
            </a:pPr>
            <a:r>
              <a:rPr lang="en-US" dirty="0" smtClean="0"/>
              <a:t>Can’t replicate problems even when making simulations more difficult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414" y="2342895"/>
            <a:ext cx="2396938" cy="218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Today: Applied </a:t>
            </a:r>
            <a:r>
              <a:rPr lang="en-US" b="1" dirty="0" err="1" smtClean="0">
                <a:solidFill>
                  <a:schemeClr val="bg1"/>
                </a:solidFill>
              </a:rPr>
              <a:t>phylogenetics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0183" y="3494808"/>
            <a:ext cx="2812473" cy="2812473"/>
          </a:xfrm>
          <a:prstGeom prst="ellipse">
            <a:avLst/>
          </a:prstGeom>
          <a:solidFill>
            <a:srgbClr val="7030A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Applied Phylogenetics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4114800"/>
            <a:ext cx="3006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Character evolution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Morphology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Genes/Networks</a:t>
            </a:r>
          </a:p>
          <a:p>
            <a:r>
              <a:rPr lang="en-US" sz="2400" dirty="0" smtClean="0"/>
              <a:t>Diversification analysis</a:t>
            </a:r>
          </a:p>
          <a:p>
            <a:r>
              <a:rPr lang="en-US" sz="2400" dirty="0" smtClean="0"/>
              <a:t>Biogeographic analysis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135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My Advice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8499" y="1284270"/>
            <a:ext cx="110344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you are interested in diversification.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Use more than one method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Play with priors and compare your results with very different priors</a:t>
            </a:r>
          </a:p>
          <a:p>
            <a:pPr marL="342900" indent="-342900">
              <a:buAutoNum type="arabicParenR"/>
            </a:pPr>
            <a:endParaRPr lang="en-US" sz="2400" dirty="0" smtClean="0"/>
          </a:p>
          <a:p>
            <a:r>
              <a:rPr lang="en-US" sz="2400" dirty="0" smtClean="0"/>
              <a:t>If you use BAMM and find the same rate shifts regardless of the prior that you use some reviewers will accept your results.</a:t>
            </a:r>
          </a:p>
          <a:p>
            <a:endParaRPr lang="en-US" sz="2400" dirty="0"/>
          </a:p>
          <a:p>
            <a:r>
              <a:rPr lang="en-US" sz="2400" dirty="0" smtClean="0"/>
              <a:t>If you can also show that these results are consistent with other approaches to analyzing your data more reviewers will accept your results.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10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My Advice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8499" y="1284270"/>
            <a:ext cx="88332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you are interested in diversification.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Use more than one method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Play with priors and compare your results with very different priors</a:t>
            </a:r>
          </a:p>
          <a:p>
            <a:pPr marL="342900" indent="-342900">
              <a:buAutoNum type="arabicParenR"/>
            </a:pPr>
            <a:endParaRPr lang="en-US" sz="2400" dirty="0" smtClean="0"/>
          </a:p>
          <a:p>
            <a:r>
              <a:rPr lang="en-US" sz="2400" dirty="0" smtClean="0"/>
              <a:t>If you use </a:t>
            </a:r>
            <a:r>
              <a:rPr lang="en-US" sz="2400" dirty="0" err="1" smtClean="0"/>
              <a:t>BiSSE</a:t>
            </a:r>
            <a:r>
              <a:rPr lang="en-US" sz="2400" dirty="0" smtClean="0"/>
              <a:t> and find a significant difference in </a:t>
            </a:r>
          </a:p>
          <a:p>
            <a:r>
              <a:rPr lang="en-US" sz="2400" dirty="0" smtClean="0"/>
              <a:t>diversification between your two character states. 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(our reading discusses why reviewers might not trust this)</a:t>
            </a:r>
          </a:p>
          <a:p>
            <a:endParaRPr lang="en-US" sz="2400" dirty="0"/>
          </a:p>
          <a:p>
            <a:r>
              <a:rPr lang="en-US" sz="2400" dirty="0" smtClean="0"/>
              <a:t>Consider running </a:t>
            </a:r>
            <a:r>
              <a:rPr lang="en-US" sz="2400" dirty="0" err="1" smtClean="0"/>
              <a:t>BiSSE</a:t>
            </a:r>
            <a:r>
              <a:rPr lang="en-US" sz="2400" dirty="0" smtClean="0"/>
              <a:t> on subclades within your </a:t>
            </a:r>
          </a:p>
          <a:p>
            <a:r>
              <a:rPr lang="en-US" sz="2400" dirty="0" smtClean="0"/>
              <a:t>phylogeny that differ in the trait of interest.</a:t>
            </a:r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9051533" y="3042119"/>
            <a:ext cx="2809384" cy="3440875"/>
            <a:chOff x="0" y="935916"/>
            <a:chExt cx="4688732" cy="57426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35916"/>
              <a:ext cx="4688732" cy="5706628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11543" y="1157595"/>
              <a:ext cx="4645573" cy="5520982"/>
              <a:chOff x="11543" y="1157595"/>
              <a:chExt cx="4645573" cy="5520982"/>
            </a:xfrm>
            <a:solidFill>
              <a:srgbClr val="FFFFFF">
                <a:alpha val="85098"/>
              </a:srgbClr>
            </a:solidFill>
          </p:grpSpPr>
          <p:sp>
            <p:nvSpPr>
              <p:cNvPr id="13" name="Rectangle 12"/>
              <p:cNvSpPr/>
              <p:nvPr/>
            </p:nvSpPr>
            <p:spPr>
              <a:xfrm>
                <a:off x="1006523" y="1780162"/>
                <a:ext cx="3618978" cy="447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67185" y="1157595"/>
                <a:ext cx="1768620" cy="62256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543" y="1780161"/>
                <a:ext cx="931749" cy="4898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943292" y="2499934"/>
                <a:ext cx="1439982" cy="62256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943290" y="3116418"/>
                <a:ext cx="1439981" cy="34102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383271" y="4411494"/>
                <a:ext cx="2242229" cy="7830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383271" y="6032247"/>
                <a:ext cx="2273845" cy="221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383271" y="6374834"/>
                <a:ext cx="573131" cy="221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383271" y="3601118"/>
                <a:ext cx="1196508" cy="810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579779" y="3565085"/>
                <a:ext cx="1045721" cy="2734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634119" y="1121562"/>
              <a:ext cx="404511" cy="38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smtClean="0"/>
                <a:t>1</a:t>
              </a:r>
              <a:endParaRPr lang="en-US" sz="9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25296" y="2655532"/>
              <a:ext cx="404511" cy="38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2</a:t>
              </a:r>
              <a:endParaRPr lang="en-US" sz="9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25296" y="2966307"/>
              <a:ext cx="404511" cy="38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3</a:t>
              </a:r>
              <a:endParaRPr lang="en-US" sz="9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5018" y="3848143"/>
              <a:ext cx="404511" cy="38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4</a:t>
              </a:r>
              <a:endParaRPr lang="en-US" sz="9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91319" y="5481091"/>
              <a:ext cx="404511" cy="38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5</a:t>
              </a:r>
              <a:endParaRPr lang="en-US" sz="9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66573" y="6182335"/>
              <a:ext cx="404511" cy="385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6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3837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LTT Plots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7" y="1253448"/>
            <a:ext cx="6481733" cy="52963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3" r="8624" b="-1"/>
          <a:stretch/>
        </p:blipFill>
        <p:spPr>
          <a:xfrm>
            <a:off x="3848102" y="1078841"/>
            <a:ext cx="2813048" cy="1489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r="9152"/>
          <a:stretch/>
        </p:blipFill>
        <p:spPr>
          <a:xfrm>
            <a:off x="588068" y="1078841"/>
            <a:ext cx="2813048" cy="18880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318737" y="3629643"/>
            <a:ext cx="2082379" cy="2294079"/>
            <a:chOff x="1318737" y="3629643"/>
            <a:chExt cx="2082379" cy="2294079"/>
          </a:xfrm>
        </p:grpSpPr>
        <p:sp>
          <p:nvSpPr>
            <p:cNvPr id="25" name="Oval 24"/>
            <p:cNvSpPr/>
            <p:nvPr/>
          </p:nvSpPr>
          <p:spPr>
            <a:xfrm>
              <a:off x="3061252" y="3901612"/>
              <a:ext cx="339864" cy="2022110"/>
            </a:xfrm>
            <a:prstGeom prst="ellipse">
              <a:avLst/>
            </a:prstGeom>
            <a:noFill/>
            <a:ln w="57150">
              <a:solidFill>
                <a:srgbClr val="C00000">
                  <a:alpha val="52157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18737" y="3629643"/>
              <a:ext cx="1912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Pull of </a:t>
              </a:r>
              <a:r>
                <a:rPr lang="en-US" smtClean="0">
                  <a:solidFill>
                    <a:srgbClr val="C00000"/>
                  </a:solidFill>
                </a:rPr>
                <a:t>the present</a:t>
              </a:r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02151" y="1267650"/>
            <a:ext cx="3975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we assume a birth death model the large uptick in an LTT plot as we reach the present day is caused by sampling lineages that are likely to go extinct in </a:t>
            </a:r>
            <a:r>
              <a:rPr lang="en-US" smtClean="0"/>
              <a:t>the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01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LTT Plots are put to many uses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78" y="1079500"/>
            <a:ext cx="5715943" cy="5526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8" y="1424056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5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Take homes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236" y="1333337"/>
            <a:ext cx="60381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Differential diversification analyses are hard!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Easy to get a false positive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Easy to use the wrong approach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You can still do differential diversification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My door is always open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134" y="1169858"/>
            <a:ext cx="2126182" cy="2821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322" y="1163060"/>
            <a:ext cx="2233211" cy="28284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4785" y="4415536"/>
            <a:ext cx="38041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CRAN Taskview</a:t>
            </a:r>
            <a:endParaRPr lang="en-US" dirty="0" smtClean="0"/>
          </a:p>
          <a:p>
            <a:endParaRPr lang="en-US" dirty="0" smtClean="0"/>
          </a:p>
          <a:p>
            <a:r>
              <a:rPr lang="en-US" u="sng" dirty="0" smtClean="0"/>
              <a:t>Workshops</a:t>
            </a:r>
          </a:p>
          <a:p>
            <a:r>
              <a:rPr lang="en-US" dirty="0" smtClean="0">
                <a:hlinkClick r:id="rId6"/>
              </a:rPr>
              <a:t>Bodega </a:t>
            </a:r>
            <a:r>
              <a:rPr lang="mr-IN" dirty="0" smtClean="0">
                <a:hlinkClick r:id="rId6"/>
              </a:rPr>
              <a:t>–</a:t>
            </a:r>
            <a:r>
              <a:rPr lang="en-US" dirty="0" smtClean="0">
                <a:hlinkClick r:id="rId6"/>
              </a:rPr>
              <a:t> Bayesian/cheap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MBL </a:t>
            </a:r>
            <a:r>
              <a:rPr lang="mr-IN" dirty="0" smtClean="0">
                <a:hlinkClick r:id="rId7"/>
              </a:rPr>
              <a:t>–</a:t>
            </a:r>
            <a:r>
              <a:rPr lang="en-US" dirty="0" smtClean="0">
                <a:hlinkClick r:id="rId7"/>
              </a:rPr>
              <a:t> More molecular/very expensive</a:t>
            </a:r>
            <a:endParaRPr lang="en-US" dirty="0" smtClean="0"/>
          </a:p>
          <a:p>
            <a:r>
              <a:rPr lang="en-US" dirty="0" smtClean="0">
                <a:hlinkClick r:id="rId8"/>
              </a:rPr>
              <a:t>Nimbios </a:t>
            </a:r>
            <a:r>
              <a:rPr lang="mr-IN" dirty="0" smtClean="0">
                <a:hlinkClick r:id="rId8"/>
              </a:rPr>
              <a:t>–</a:t>
            </a:r>
            <a:r>
              <a:rPr lang="en-US" dirty="0" smtClean="0">
                <a:hlinkClick r:id="rId8"/>
              </a:rPr>
              <a:t> </a:t>
            </a:r>
            <a:r>
              <a:rPr lang="en-US" dirty="0" err="1" smtClean="0">
                <a:hlinkClick r:id="rId8"/>
              </a:rPr>
              <a:t>RevBays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Today: Applied </a:t>
            </a:r>
            <a:r>
              <a:rPr lang="en-US" b="1" dirty="0" err="1" smtClean="0">
                <a:solidFill>
                  <a:schemeClr val="bg1"/>
                </a:solidFill>
              </a:rPr>
              <a:t>phylogenetics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0183" y="3494808"/>
            <a:ext cx="2812473" cy="2812473"/>
          </a:xfrm>
          <a:prstGeom prst="ellipse">
            <a:avLst/>
          </a:prstGeom>
          <a:solidFill>
            <a:srgbClr val="7030A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Applied Phylogenetics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4114800"/>
            <a:ext cx="3006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Character evolution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Morphology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Genes/Networks</a:t>
            </a:r>
          </a:p>
          <a:p>
            <a:r>
              <a:rPr lang="en-US" sz="2400" dirty="0" smtClean="0"/>
              <a:t>Diversification analysis</a:t>
            </a:r>
          </a:p>
          <a:p>
            <a:r>
              <a:rPr lang="en-US" sz="2400" dirty="0" smtClean="0"/>
              <a:t>Biogeographic analysis</a:t>
            </a:r>
          </a:p>
          <a:p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096000" y="5268962"/>
            <a:ext cx="3006016" cy="38369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7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Common Questions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0862" y="1587079"/>
            <a:ext cx="118011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Is group A diversifying more quickly than group B?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Is state 1 of a trait associated with faster diversification than state 2?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Is clade A an example of an adaptive radiation?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420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Terminology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Diversification: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 smtClean="0"/>
              <a:t>Disparification</a:t>
            </a:r>
            <a:r>
              <a:rPr lang="en-US" sz="3600" dirty="0" smtClean="0"/>
              <a:t>: 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Adaptive Radiation: 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057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Terminology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Diversification: increase in the number of lineages through time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 smtClean="0"/>
              <a:t>Disparification</a:t>
            </a: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Adaptive Radiation: 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1108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Terminology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Diversification: increase in the number of lineages through time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 smtClean="0"/>
              <a:t>Disparification</a:t>
            </a:r>
            <a:r>
              <a:rPr lang="en-US" sz="3600" dirty="0" smtClean="0"/>
              <a:t>: increase in the range of trait values in a clade through time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Adaptive Radiation: </a:t>
            </a:r>
          </a:p>
        </p:txBody>
      </p:sp>
    </p:spTree>
    <p:extLst>
      <p:ext uri="{BB962C8B-B14F-4D97-AF65-F5344CB8AC3E}">
        <p14:creationId xmlns:p14="http://schemas.microsoft.com/office/powerpoint/2010/main" val="211055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3793</TotalTime>
  <Words>1624</Words>
  <Application>Microsoft Macintosh PowerPoint</Application>
  <PresentationFormat>Widescreen</PresentationFormat>
  <Paragraphs>356</Paragraphs>
  <Slides>44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Calibri</vt:lpstr>
      <vt:lpstr>Calibri Light</vt:lpstr>
      <vt:lpstr>Cambria Math</vt:lpstr>
      <vt:lpstr>Mangal</vt:lpstr>
      <vt:lpstr>Arial</vt:lpstr>
      <vt:lpstr>Office Theme</vt:lpstr>
      <vt:lpstr>Diversification Analyses EEBL 606 21 Feb 2018     Heath Blackmon</vt:lpstr>
      <vt:lpstr>Previously</vt:lpstr>
      <vt:lpstr>Systematics in 21st C?</vt:lpstr>
      <vt:lpstr>Today: Applied phylogenetics</vt:lpstr>
      <vt:lpstr>Today: Applied phylogenetics</vt:lpstr>
      <vt:lpstr>Common Questions</vt:lpstr>
      <vt:lpstr>Terminology</vt:lpstr>
      <vt:lpstr>Terminology</vt:lpstr>
      <vt:lpstr>Terminology</vt:lpstr>
      <vt:lpstr>Terminology</vt:lpstr>
      <vt:lpstr>Terminology</vt:lpstr>
      <vt:lpstr>Methods</vt:lpstr>
      <vt:lpstr>Sister clade contrasts</vt:lpstr>
      <vt:lpstr>Sister clade contrasts</vt:lpstr>
      <vt:lpstr>Sister clade contrasts</vt:lpstr>
      <vt:lpstr>Sister clade contrasts</vt:lpstr>
      <vt:lpstr>Sister clade contrasts</vt:lpstr>
      <vt:lpstr>Problems with sister clade contrasts</vt:lpstr>
      <vt:lpstr>Problems with sister clade contrasts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High Variance in species under the BD model</vt:lpstr>
      <vt:lpstr>BiSSE</vt:lpstr>
      <vt:lpstr>BiSSE</vt:lpstr>
      <vt:lpstr>Bayesian refresher</vt:lpstr>
      <vt:lpstr>Bayesian refresher</vt:lpstr>
      <vt:lpstr>Bayesian refresher – age of a node</vt:lpstr>
      <vt:lpstr>BAMM</vt:lpstr>
      <vt:lpstr>BAMM controversy</vt:lpstr>
      <vt:lpstr>My Advice</vt:lpstr>
      <vt:lpstr>My Advice</vt:lpstr>
      <vt:lpstr>LTT Plots</vt:lpstr>
      <vt:lpstr>LTT Plots are put to many uses</vt:lpstr>
      <vt:lpstr>Take homes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77</cp:revision>
  <cp:lastPrinted>2018-02-21T23:38:58Z</cp:lastPrinted>
  <dcterms:created xsi:type="dcterms:W3CDTF">2018-01-03T17:15:04Z</dcterms:created>
  <dcterms:modified xsi:type="dcterms:W3CDTF">2019-02-18T23:48:06Z</dcterms:modified>
</cp:coreProperties>
</file>